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5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854BA-B193-474C-ABE7-7D8C8FBFDA42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DA4FC-8034-455C-8828-F7EF1CD1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45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A49E8-968B-4182-BF69-3CD17E319F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21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68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6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1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1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8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1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61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8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5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1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69AC5-27E9-4EDF-9D37-2DAA7EAC003E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3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495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Flowchart: Manual Input 1"/>
          <p:cNvSpPr/>
          <p:nvPr/>
        </p:nvSpPr>
        <p:spPr>
          <a:xfrm rot="5400000">
            <a:off x="4192695" y="-2214809"/>
            <a:ext cx="2020877" cy="10406271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51 w 10000"/>
              <a:gd name="connsiteY0" fmla="*/ 115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1 w 10000"/>
              <a:gd name="connsiteY4" fmla="*/ 115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51" y="115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51" y="1150"/>
                </a:lnTo>
                <a:close/>
              </a:path>
            </a:pathLst>
          </a:custGeom>
          <a:solidFill>
            <a:srgbClr val="87A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9" b="33045"/>
          <a:stretch/>
        </p:blipFill>
        <p:spPr bwMode="auto">
          <a:xfrm>
            <a:off x="686479" y="627472"/>
            <a:ext cx="2966110" cy="9585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68630" y="2149618"/>
            <a:ext cx="8308080" cy="115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6000" cap="all" dirty="0">
                <a:solidFill>
                  <a:schemeClr val="bg1"/>
                </a:solidFill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“Chatter”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4892" y="5665722"/>
            <a:ext cx="6932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77"/>
              </a:rPr>
              <a:t>Sarah G. Spier, Katherine </a:t>
            </a:r>
            <a:r>
              <a:rPr lang="en-US" sz="1200" dirty="0" err="1">
                <a:solidFill>
                  <a:schemeClr val="bg1"/>
                </a:solidFill>
                <a:latin typeface="Acumin Pro" panose="020B0504020202020204" pitchFamily="34" charset="77"/>
              </a:rPr>
              <a:t>Yngve</a:t>
            </a:r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77"/>
              </a:rPr>
              <a:t>, and Leighton </a:t>
            </a:r>
            <a:r>
              <a:rPr lang="en-US" sz="1200" dirty="0" err="1">
                <a:solidFill>
                  <a:schemeClr val="bg1"/>
                </a:solidFill>
                <a:latin typeface="Acumin Pro" panose="020B0504020202020204" pitchFamily="34" charset="77"/>
              </a:rPr>
              <a:t>Buntain</a:t>
            </a:r>
            <a:endParaRPr lang="en-US" sz="1200" dirty="0">
              <a:solidFill>
                <a:schemeClr val="bg1"/>
              </a:solidFill>
              <a:latin typeface="Acumin Pro" panose="020B0504020202020204" pitchFamily="34" charset="77"/>
            </a:endParaRPr>
          </a:p>
          <a:p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77"/>
              </a:rPr>
              <a:t>CILMAR, Purdue University</a:t>
            </a:r>
          </a:p>
        </p:txBody>
      </p:sp>
      <p:pic>
        <p:nvPicPr>
          <p:cNvPr id="5" name="Picture 4" descr="A picture containing bottle&#10;&#10;Description automatically generated">
            <a:extLst>
              <a:ext uri="{FF2B5EF4-FFF2-40B4-BE49-F238E27FC236}">
                <a16:creationId xmlns:a16="http://schemas.microsoft.com/office/drawing/2014/main" id="{9DFA5E11-A4F9-5C47-8DCC-395B96BC50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460" y="5176554"/>
            <a:ext cx="2032000" cy="16002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47C871D-B2CB-934B-A1D2-19282C2DA964}"/>
              </a:ext>
            </a:extLst>
          </p:cNvPr>
          <p:cNvSpPr txBox="1"/>
          <p:nvPr/>
        </p:nvSpPr>
        <p:spPr>
          <a:xfrm>
            <a:off x="753635" y="3059224"/>
            <a:ext cx="6435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cap="all" dirty="0">
                <a:solidFill>
                  <a:schemeClr val="bg1"/>
                </a:solidFill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Scaling Up An Intercultural Activity with a larger population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20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5121" y="1636315"/>
            <a:ext cx="893466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</a:rPr>
              <a:t>Who: </a:t>
            </a: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Purdue’s Campus Recreation Center the “Co-Rec” – Student Employment Staff Training </a:t>
            </a:r>
          </a:p>
          <a:p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</a:rPr>
              <a:t>Why: </a:t>
            </a: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To increase the use of the Co-Rec by international students </a:t>
            </a:r>
          </a:p>
          <a:p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</a:rPr>
              <a:t>Goals:</a:t>
            </a:r>
          </a:p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	• Empathy</a:t>
            </a:r>
          </a:p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	• Cultivating a more welcoming environment for international students</a:t>
            </a:r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Overview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E8634C-35C0-664F-A32B-83FF1D6052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142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027" y="1353485"/>
            <a:ext cx="10515600" cy="5064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</a:rPr>
              <a:t>How: </a:t>
            </a: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Collaborative Discussion between Co-Rec and CILMAR staff </a:t>
            </a:r>
          </a:p>
          <a:p>
            <a:pPr marL="0" indent="0">
              <a:buNone/>
            </a:pPr>
            <a:endParaRPr lang="en-US" sz="2000" b="1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</a:rPr>
              <a:t>Why: </a:t>
            </a: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To increase the use of the Co-Rec by international students </a:t>
            </a:r>
          </a:p>
          <a:p>
            <a:pPr marL="0" indent="0">
              <a:buNone/>
            </a:pPr>
            <a:endParaRPr lang="en-US" sz="2000" b="1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</a:rPr>
              <a:t>Goals: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	• Empathy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	• Cultivating a more welcoming environment for 	international students</a:t>
            </a:r>
          </a:p>
          <a:p>
            <a:pPr marL="0" indent="0">
              <a:buNone/>
            </a:pPr>
            <a:endParaRPr lang="en-US" sz="2000" b="1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</a:rPr>
              <a:t>What: </a:t>
            </a: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A simple activity able to be done with large number of students (two cohorts of 250)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800" cap="all" dirty="0">
                  <a:solidFill>
                    <a:srgbClr val="FFFFFF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Process</a:t>
              </a:r>
              <a:endParaRPr lang="en-US" sz="2800" cap="all" dirty="0"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CBA13803-327C-1340-8EBA-FB832F44F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032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027" y="1523553"/>
            <a:ext cx="9726273" cy="3584275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From “Diversity Games” </a:t>
            </a:r>
          </a:p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Overview of activity / Timing 5 intro, 15 play, 15 debrief </a:t>
            </a:r>
          </a:p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Small Groups / Leader at each table / Several Rounds / Space/ conversation topics </a:t>
            </a:r>
          </a:p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Intended Learning Outcomes: </a:t>
            </a:r>
          </a:p>
          <a:p>
            <a:pPr lvl="1"/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Promotes awareness and experience of different communication styles through prescribed “cultural norms” of conversation. </a:t>
            </a:r>
          </a:p>
          <a:p>
            <a:pPr lvl="1"/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Uses non-verbal, verbal, physical distance, positive versus negative reactions, and subjective versus objective descriptions.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800" cap="all" dirty="0">
                  <a:solidFill>
                    <a:srgbClr val="FFFFFF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“Chatter” Activity</a:t>
              </a:r>
              <a:endParaRPr lang="en-US" sz="2800" cap="all" dirty="0"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CBA13803-327C-1340-8EBA-FB832F44F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938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597" y="1493813"/>
            <a:ext cx="9726273" cy="3584275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Used students as conversation leaders at each table to have responsibility for debrief questions and “shout out” in group debrief </a:t>
            </a:r>
            <a:b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</a:br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8 Questions (handout) / 2 minutes max per question – Adaptation of </a:t>
            </a:r>
            <a:r>
              <a:rPr lang="en-US" sz="2000" dirty="0" err="1">
                <a:solidFill>
                  <a:srgbClr val="495455"/>
                </a:solidFill>
                <a:latin typeface="Acumin Pro" panose="020B0504020202020204" pitchFamily="34" charset="77"/>
              </a:rPr>
              <a:t>Thiagi’s</a:t>
            </a: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 6 phase model debrief: </a:t>
            </a:r>
            <a:b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</a:br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 1) How do you feel? 		5) What if?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 2) What happened? 		6) What next?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 3) What did you learn?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 4) How does this apply (to the real world)? To your role/work in the Co-Rec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800" cap="all" dirty="0">
                  <a:solidFill>
                    <a:srgbClr val="FFFFFF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“Chatter” debrief</a:t>
              </a:r>
              <a:endParaRPr lang="en-US" sz="2800" cap="all" dirty="0"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CBA13803-327C-1340-8EBA-FB832F44F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538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597" y="1582085"/>
            <a:ext cx="8080353" cy="2509855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Small group leaders and others shared with entire group </a:t>
            </a:r>
          </a:p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In large group – as lead facilitator: </a:t>
            </a:r>
          </a:p>
          <a:p>
            <a:pPr lvl="1"/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Making relevant connections with participant’s responses </a:t>
            </a:r>
          </a:p>
          <a:p>
            <a:pPr lvl="1"/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Provide additional culture specific examples </a:t>
            </a:r>
          </a:p>
          <a:p>
            <a:pPr lvl="1"/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Increases other’s willingness to share </a:t>
            </a:r>
          </a:p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Final “What if? What next? What did you learn? – Reflective / Action</a:t>
            </a:r>
          </a:p>
          <a:p>
            <a:pPr marL="0" indent="0">
              <a:buNone/>
            </a:pPr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800" cap="all" dirty="0">
                  <a:solidFill>
                    <a:srgbClr val="FFFFFF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“Chatter” debrief</a:t>
              </a:r>
              <a:endParaRPr lang="en-US" sz="2800" cap="all" dirty="0"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CBA13803-327C-1340-8EBA-FB832F44F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890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027" y="1467785"/>
            <a:ext cx="8080353" cy="2509855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Ways to ask about their culture without being rude</a:t>
            </a:r>
          </a:p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 I would like to know how to identify ethnicities </a:t>
            </a:r>
          </a:p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How to verbally communicate with international students</a:t>
            </a:r>
          </a:p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I feel like many of or trainings we have been taught how to be accepting of other cultures and how to develop effective relationships with people of other cultures </a:t>
            </a:r>
          </a:p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Therefore, I feel comfortable developing these relationships</a:t>
            </a:r>
          </a:p>
          <a:p>
            <a:pPr marL="0" indent="0">
              <a:buNone/>
            </a:pPr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800" cap="all" dirty="0">
                  <a:solidFill>
                    <a:srgbClr val="FFFFFF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Assessment</a:t>
              </a:r>
              <a:endParaRPr lang="en-US" sz="2800" cap="all" dirty="0"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CBA13803-327C-1340-8EBA-FB832F44F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159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887" y="1673525"/>
            <a:ext cx="8080353" cy="1961215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Knowing how and when is appropriate to initiate a conversation with a patron from a different culture </a:t>
            </a:r>
          </a:p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More international interaction</a:t>
            </a:r>
          </a:p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Maybe a briefing on the major differences between the cultures that attend Purdue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800" cap="all" dirty="0">
                  <a:solidFill>
                    <a:srgbClr val="FFFFFF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Lessons learned</a:t>
              </a:r>
              <a:endParaRPr lang="en-US" sz="2800" cap="all" dirty="0"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CBA13803-327C-1340-8EBA-FB832F44F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29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887" y="1673525"/>
            <a:ext cx="8080353" cy="2944195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Being educated on different cultures way of interacting with others </a:t>
            </a:r>
          </a:p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I think it would be cool if international students would be willing to volunteer to tell us a little about their culture and social norms so that we can interact with them respectfully and on a more personal level</a:t>
            </a:r>
          </a:p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 Actually learning the specifics of different cultures instead of vague information</a:t>
            </a:r>
          </a:p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More specific information on how certain cultures operate &amp; specific characteristics of the main cultures here at Purdue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800" cap="all" dirty="0">
                  <a:solidFill>
                    <a:srgbClr val="FFFFFF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Lessons learned</a:t>
              </a:r>
              <a:endParaRPr lang="en-US" sz="2800" cap="all" dirty="0"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CBA13803-327C-1340-8EBA-FB832F44F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835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545</Words>
  <Application>Microsoft Macintosh PowerPoint</Application>
  <PresentationFormat>Widescreen</PresentationFormat>
  <Paragraphs>59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Acumin Pro</vt:lpstr>
      <vt:lpstr>Arial</vt:lpstr>
      <vt:lpstr>Calibri</vt:lpstr>
      <vt:lpstr>Calibri Light</vt:lpstr>
      <vt:lpstr>Myriad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Purdue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Alexandra E</dc:creator>
  <cp:lastModifiedBy>Macdonald, Lindsey M</cp:lastModifiedBy>
  <cp:revision>15</cp:revision>
  <dcterms:created xsi:type="dcterms:W3CDTF">2018-08-27T14:09:00Z</dcterms:created>
  <dcterms:modified xsi:type="dcterms:W3CDTF">2020-10-15T14:36:34Z</dcterms:modified>
</cp:coreProperties>
</file>